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7" r:id="rId3"/>
    <p:sldId id="268" r:id="rId4"/>
    <p:sldId id="258" r:id="rId5"/>
    <p:sldId id="261" r:id="rId6"/>
    <p:sldId id="269" r:id="rId7"/>
    <p:sldId id="270" r:id="rId8"/>
    <p:sldId id="260" r:id="rId9"/>
    <p:sldId id="262" r:id="rId10"/>
    <p:sldId id="263" r:id="rId11"/>
    <p:sldId id="271" r:id="rId12"/>
    <p:sldId id="266" r:id="rId13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D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24" autoAdjust="0"/>
  </p:normalViewPr>
  <p:slideViewPr>
    <p:cSldViewPr snapToGrid="0">
      <p:cViewPr varScale="1">
        <p:scale>
          <a:sx n="107" d="100"/>
          <a:sy n="107" d="100"/>
        </p:scale>
        <p:origin x="114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-2904" y="-10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537503301017532E-2"/>
          <c:y val="0.13877715612855396"/>
          <c:w val="0.41027770626755078"/>
          <c:h val="0.6273751657892144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*</c:v>
                </c:pt>
              </c:strCache>
            </c:strRef>
          </c:tx>
          <c:explosion val="25"/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с физических лиц</c:v>
                </c:pt>
                <c:pt idx="1">
                  <c:v>Налоги на товары</c:v>
                </c:pt>
                <c:pt idx="2">
                  <c:v>Налоги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 </c:v>
                </c:pt>
                <c:pt idx="5">
                  <c:v>Доходы от использования имущества</c:v>
                </c:pt>
                <c:pt idx="6">
                  <c:v>Доходы от продажи материальных и 
нематериальных активов</c:v>
                </c:pt>
                <c:pt idx="7">
                  <c:v>Штрафы, санкции, возмещение
 ущерба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2823</c:v>
                </c:pt>
                <c:pt idx="1">
                  <c:v>3584.3</c:v>
                </c:pt>
                <c:pt idx="2">
                  <c:v>1096.5</c:v>
                </c:pt>
                <c:pt idx="3">
                  <c:v>4534.8999999999996</c:v>
                </c:pt>
                <c:pt idx="4">
                  <c:v>24.1</c:v>
                </c:pt>
                <c:pt idx="5">
                  <c:v>2690</c:v>
                </c:pt>
                <c:pt idx="6">
                  <c:v>1.3</c:v>
                </c:pt>
                <c:pt idx="7">
                  <c:v>2.7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47991844875083961"/>
          <c:y val="1.380962033732883E-2"/>
          <c:w val="0.51102948095411405"/>
          <c:h val="0.986190379662671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Динамика поступлений собственных доходов 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</c:dPt>
          <c:cat>
            <c:strRef>
              <c:f>Лист1!$A$2:$A$4</c:f>
              <c:strCache>
                <c:ptCount val="3"/>
                <c:pt idx="0">
                  <c:v>2015 год 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14756.8</c:v>
                </c:pt>
                <c:pt idx="1">
                  <c:v>16433.3</c:v>
                </c:pt>
                <c:pt idx="2">
                  <c:v>16100.2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7733792"/>
        <c:axId val="194104128"/>
      </c:barChart>
      <c:catAx>
        <c:axId val="477337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4104128"/>
        <c:crosses val="autoZero"/>
        <c:auto val="1"/>
        <c:lblAlgn val="ctr"/>
        <c:lblOffset val="100"/>
        <c:noMultiLvlLbl val="0"/>
      </c:catAx>
      <c:valAx>
        <c:axId val="194104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7733792"/>
        <c:crosses val="autoZero"/>
        <c:crossBetween val="between"/>
      </c:valAx>
      <c:spPr>
        <a:solidFill>
          <a:schemeClr val="accent1"/>
        </a:solidFill>
        <a:ln>
          <a:solidFill>
            <a:schemeClr val="accent1"/>
          </a:solidFill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8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004641155042087"/>
          <c:y val="4.721019663400057E-2"/>
          <c:w val="0.51242667814353304"/>
          <c:h val="0.8405327140952751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безвозмездные поступления от других бюджетов бюджетной системы Российской Федерации всего, тыс. руб.</c:v>
                </c:pt>
              </c:strCache>
            </c:strRef>
          </c:tx>
          <c:spPr>
            <a:solidFill>
              <a:srgbClr val="0000FF"/>
            </a:solidFill>
            <a:ln w="12678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164.9</c:v>
                </c:pt>
                <c:pt idx="1">
                  <c:v>167</c:v>
                </c:pt>
                <c:pt idx="2">
                  <c:v>430.4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собственные доходы,тыс. руб.</c:v>
                </c:pt>
              </c:strCache>
            </c:strRef>
          </c:tx>
          <c:spPr>
            <a:solidFill>
              <a:srgbClr val="FF0000"/>
            </a:solidFill>
            <a:ln w="12678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14756.8</c:v>
                </c:pt>
                <c:pt idx="1">
                  <c:v>16433.3</c:v>
                </c:pt>
                <c:pt idx="2">
                  <c:v>16100.2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246381632"/>
        <c:axId val="246383200"/>
        <c:axId val="0"/>
      </c:bar3DChart>
      <c:catAx>
        <c:axId val="246381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6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463832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46383200"/>
        <c:scaling>
          <c:orientation val="minMax"/>
        </c:scaling>
        <c:delete val="0"/>
        <c:axPos val="l"/>
        <c:majorGridlines>
          <c:spPr>
            <a:ln w="3169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6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46381632"/>
        <c:crosses val="autoZero"/>
        <c:crossBetween val="between"/>
      </c:valAx>
      <c:spPr>
        <a:noFill/>
        <a:ln w="25356">
          <a:noFill/>
        </a:ln>
      </c:spPr>
    </c:plotArea>
    <c:legend>
      <c:legendPos val="r"/>
      <c:layout>
        <c:manualLayout>
          <c:xMode val="edge"/>
          <c:yMode val="edge"/>
          <c:x val="0.63106410098557841"/>
          <c:y val="9.5620114267322628E-2"/>
          <c:w val="0.36893589901442159"/>
          <c:h val="0.66403653227290171"/>
        </c:manualLayout>
      </c:layout>
      <c:overlay val="0"/>
      <c:spPr>
        <a:noFill/>
        <a:ln w="25356">
          <a:noFill/>
        </a:ln>
      </c:spPr>
      <c:txPr>
        <a:bodyPr/>
        <a:lstStyle/>
        <a:p>
          <a:pPr>
            <a:defRPr sz="1652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  <c:spPr>
        <a:solidFill>
          <a:schemeClr val="tx2">
            <a:lumMod val="20000"/>
            <a:lumOff val="80000"/>
          </a:schemeClr>
        </a:solidFill>
      </c:spPr>
    </c:backWall>
    <c:plotArea>
      <c:layout>
        <c:manualLayout>
          <c:layoutTarget val="inner"/>
          <c:xMode val="edge"/>
          <c:yMode val="edge"/>
          <c:x val="0.12721031398852922"/>
          <c:y val="2.5591680709718571E-2"/>
          <c:w val="0.85581437736949773"/>
          <c:h val="0.5654204420142188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*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 безопасность</c:v>
                </c:pt>
                <c:pt idx="3">
                  <c:v>Национальная экономика</c:v>
                </c:pt>
                <c:pt idx="4">
                  <c:v>ЖКХ</c:v>
                </c:pt>
                <c:pt idx="5">
                  <c:v>Культура</c:v>
                </c:pt>
                <c:pt idx="6">
                  <c:v>Физическая культура и спорт</c:v>
                </c:pt>
                <c:pt idx="7">
                  <c:v>Межбюджетные трансферты</c:v>
                </c:pt>
              </c:strCache>
            </c:strRef>
          </c:cat>
          <c:val>
            <c:numRef>
              <c:f>Лист1!$B$2:$B$9</c:f>
              <c:numCache>
                <c:formatCode>0.0</c:formatCode>
                <c:ptCount val="8"/>
                <c:pt idx="0">
                  <c:v>43.9</c:v>
                </c:pt>
                <c:pt idx="1">
                  <c:v>1</c:v>
                </c:pt>
                <c:pt idx="2" formatCode="General">
                  <c:v>0.5</c:v>
                </c:pt>
                <c:pt idx="3" formatCode="General">
                  <c:v>26</c:v>
                </c:pt>
                <c:pt idx="4" formatCode="General">
                  <c:v>6.7</c:v>
                </c:pt>
                <c:pt idx="5" formatCode="General">
                  <c:v>20.8</c:v>
                </c:pt>
                <c:pt idx="6">
                  <c:v>1.1000000000000001</c:v>
                </c:pt>
                <c:pt idx="7" formatCode="General">
                  <c:v>0.01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47734968"/>
        <c:axId val="115173912"/>
        <c:axId val="0"/>
      </c:bar3DChart>
      <c:catAx>
        <c:axId val="477349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15173912"/>
        <c:crosses val="autoZero"/>
        <c:auto val="1"/>
        <c:lblAlgn val="ctr"/>
        <c:lblOffset val="100"/>
        <c:noMultiLvlLbl val="0"/>
      </c:catAx>
      <c:valAx>
        <c:axId val="115173912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one"/>
        <c:crossAx val="477349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8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943793911007025"/>
          <c:y val="3.8626609442060089E-2"/>
          <c:w val="0.5374707259953162"/>
          <c:h val="0.8347639484978540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расходы бюджета</c:v>
                </c:pt>
              </c:strCache>
            </c:strRef>
          </c:tx>
          <c:spPr>
            <a:solidFill>
              <a:srgbClr val="993366"/>
            </a:solidFill>
            <a:ln w="12678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16161.7</c:v>
                </c:pt>
                <c:pt idx="1">
                  <c:v>16600.3</c:v>
                </c:pt>
                <c:pt idx="2">
                  <c:v>16530.599999999999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249177544"/>
        <c:axId val="240912120"/>
        <c:axId val="0"/>
      </c:bar3DChart>
      <c:catAx>
        <c:axId val="249177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6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4091212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40912120"/>
        <c:scaling>
          <c:orientation val="minMax"/>
        </c:scaling>
        <c:delete val="0"/>
        <c:axPos val="l"/>
        <c:majorGridlines>
          <c:spPr>
            <a:ln w="3169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6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49177544"/>
        <c:crosses val="autoZero"/>
        <c:crossBetween val="between"/>
      </c:valAx>
      <c:spPr>
        <a:noFill/>
        <a:ln w="25356">
          <a:noFill/>
        </a:ln>
      </c:spPr>
    </c:plotArea>
    <c:legend>
      <c:legendPos val="r"/>
      <c:layout>
        <c:manualLayout>
          <c:xMode val="edge"/>
          <c:yMode val="edge"/>
          <c:x val="0.66393442622950816"/>
          <c:y val="0.16738197424892703"/>
          <c:w val="0.33606557377049179"/>
          <c:h val="0.59227467811158796"/>
        </c:manualLayout>
      </c:layout>
      <c:overlay val="0"/>
      <c:spPr>
        <a:noFill/>
        <a:ln w="25356">
          <a:noFill/>
        </a:ln>
      </c:spPr>
      <c:txPr>
        <a:bodyPr/>
        <a:lstStyle/>
        <a:p>
          <a:pPr>
            <a:defRPr sz="1652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8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943793911007025"/>
          <c:y val="4.7210300429184553E-2"/>
          <c:w val="0.5374707259953162"/>
          <c:h val="0.8261802575107296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Общий объем расходов бюджета</c:v>
                </c:pt>
              </c:strCache>
            </c:strRef>
          </c:tx>
          <c:spPr>
            <a:solidFill>
              <a:srgbClr val="FF00FF"/>
            </a:solidFill>
            <a:ln w="12678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3"/>
                <c:pt idx="0">
                  <c:v>2015 г</c:v>
                </c:pt>
                <c:pt idx="1">
                  <c:v>2016 г</c:v>
                </c:pt>
                <c:pt idx="2">
                  <c:v>2017 г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16161.7</c:v>
                </c:pt>
                <c:pt idx="1">
                  <c:v>16600.3</c:v>
                </c:pt>
                <c:pt idx="2">
                  <c:v>16530.599999999999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муниципальные программы</c:v>
                </c:pt>
              </c:strCache>
            </c:strRef>
          </c:tx>
          <c:spPr>
            <a:solidFill>
              <a:srgbClr val="00FF00"/>
            </a:solidFill>
            <a:ln w="12678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3"/>
                <c:pt idx="0">
                  <c:v>2015 г</c:v>
                </c:pt>
                <c:pt idx="1">
                  <c:v>2016 г</c:v>
                </c:pt>
                <c:pt idx="2">
                  <c:v>2017 г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9119.9</c:v>
                </c:pt>
                <c:pt idx="1">
                  <c:v>9464.4</c:v>
                </c:pt>
                <c:pt idx="2">
                  <c:v>9094.2999999999993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245681808"/>
        <c:axId val="245681416"/>
        <c:axId val="0"/>
      </c:bar3DChart>
      <c:catAx>
        <c:axId val="245681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6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456814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45681416"/>
        <c:scaling>
          <c:orientation val="minMax"/>
        </c:scaling>
        <c:delete val="0"/>
        <c:axPos val="l"/>
        <c:majorGridlines>
          <c:spPr>
            <a:ln w="3169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6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45681808"/>
        <c:crosses val="autoZero"/>
        <c:crossBetween val="between"/>
      </c:valAx>
      <c:spPr>
        <a:noFill/>
        <a:ln w="25356">
          <a:noFill/>
        </a:ln>
      </c:spPr>
    </c:plotArea>
    <c:legend>
      <c:legendPos val="r"/>
      <c:layout>
        <c:manualLayout>
          <c:xMode val="edge"/>
          <c:yMode val="edge"/>
          <c:x val="0.66393442622950816"/>
          <c:y val="0.16738197424892703"/>
          <c:w val="0.33606557377049179"/>
          <c:h val="0.59227467811158796"/>
        </c:manualLayout>
      </c:layout>
      <c:overlay val="0"/>
      <c:spPr>
        <a:noFill/>
        <a:ln w="25356">
          <a:noFill/>
        </a:ln>
      </c:spPr>
      <c:txPr>
        <a:bodyPr/>
        <a:lstStyle/>
        <a:p>
          <a:pPr>
            <a:defRPr sz="1652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45E29D-DD62-41A7-9A27-55D757AFB9B7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E54C20-AEDF-4DE4-8141-D99DADEBF205}">
      <dgm:prSet phldrT="[Текст]" custT="1"/>
      <dgm:spPr>
        <a:solidFill>
          <a:schemeClr val="accent6">
            <a:lumMod val="75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Основа формирования проекта бюджета </a:t>
          </a:r>
          <a:r>
            <a: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Красновского сельского поселения Тарасовского </a:t>
          </a:r>
          <a:r>
            <a: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района на 2015 год и плановый период 2016 и 2017 годов</a:t>
          </a:r>
          <a:endParaRPr lang="ru-RU" sz="16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447E71B-38D7-4EF6-99A0-01CB8D89ACD0}" type="parTrans" cxnId="{A0E3C933-75D0-4FB8-A670-1EBC3576ED2D}">
      <dgm:prSet/>
      <dgm:spPr/>
      <dgm:t>
        <a:bodyPr/>
        <a:lstStyle/>
        <a:p>
          <a:endParaRPr lang="ru-RU"/>
        </a:p>
      </dgm:t>
    </dgm:pt>
    <dgm:pt modelId="{629A806B-0E51-4553-ABF4-8B0174B46B49}" type="sibTrans" cxnId="{A0E3C933-75D0-4FB8-A670-1EBC3576ED2D}">
      <dgm:prSet/>
      <dgm:spPr/>
      <dgm:t>
        <a:bodyPr/>
        <a:lstStyle/>
        <a:p>
          <a:endParaRPr lang="ru-RU"/>
        </a:p>
      </dgm:t>
    </dgm:pt>
    <dgm:pt modelId="{5455ACDF-60C5-4167-87A1-29BAE2611F9F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Бюджетное послание Президента РФ от 13 июня 2013 года «О бюджетной политике в 2014-2016 годах»</a:t>
          </a:r>
          <a:endParaRPr lang="ru-RU" sz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E1E1E93-492B-4752-8771-29B7E012A160}" type="parTrans" cxnId="{C4CF7E9F-FBEB-4861-880E-D0A079A07CD1}">
      <dgm:prSet/>
      <dgm:spPr/>
      <dgm:t>
        <a:bodyPr/>
        <a:lstStyle/>
        <a:p>
          <a:endParaRPr lang="ru-RU"/>
        </a:p>
      </dgm:t>
    </dgm:pt>
    <dgm:pt modelId="{8BED254E-C52A-435B-8AEF-9276B7C23FCD}" type="sibTrans" cxnId="{C4CF7E9F-FBEB-4861-880E-D0A079A07CD1}">
      <dgm:prSet/>
      <dgm:spPr/>
      <dgm:t>
        <a:bodyPr/>
        <a:lstStyle/>
        <a:p>
          <a:endParaRPr lang="ru-RU"/>
        </a:p>
      </dgm:t>
    </dgm:pt>
    <dgm:pt modelId="{32577181-D210-4440-B4C4-2C31499A9FC9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Основные направления бюджетной и налоговой политики </a:t>
          </a:r>
          <a:r>
            <a: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Красновского сельского поселения </a:t>
          </a:r>
          <a:r>
            <a: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на 2015-2017 </a:t>
          </a:r>
          <a:r>
            <a: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годы Постановление АКСП </a:t>
          </a:r>
          <a:r>
            <a: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от </a:t>
          </a:r>
          <a:r>
            <a: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16.10.2014 </a:t>
          </a:r>
          <a:r>
            <a: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№ </a:t>
          </a:r>
          <a:r>
            <a: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66 </a:t>
          </a:r>
          <a:endParaRPr lang="ru-RU" sz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75F5F54-8F33-4342-8B29-8F29F8D67DB4}" type="parTrans" cxnId="{A20D9942-A971-4A59-83A7-8F08DDF7BD6D}">
      <dgm:prSet/>
      <dgm:spPr/>
      <dgm:t>
        <a:bodyPr/>
        <a:lstStyle/>
        <a:p>
          <a:endParaRPr lang="ru-RU"/>
        </a:p>
      </dgm:t>
    </dgm:pt>
    <dgm:pt modelId="{3A352F1C-685F-437C-B4DC-389D18335C9C}" type="sibTrans" cxnId="{A20D9942-A971-4A59-83A7-8F08DDF7BD6D}">
      <dgm:prSet/>
      <dgm:spPr/>
      <dgm:t>
        <a:bodyPr/>
        <a:lstStyle/>
        <a:p>
          <a:endParaRPr lang="ru-RU"/>
        </a:p>
      </dgm:t>
    </dgm:pt>
    <dgm:pt modelId="{FDED49B2-9BC1-4499-9A39-CA1A64D4D91F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Муниципальные программы </a:t>
          </a:r>
          <a:r>
            <a: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Красновского сельского поселения</a:t>
          </a:r>
          <a:endParaRPr lang="ru-RU" sz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4D28E53-EFC3-45B4-B690-479F575FFEA3}" type="parTrans" cxnId="{E0441DBC-1177-418A-83AE-0DCE178E899C}">
      <dgm:prSet/>
      <dgm:spPr/>
      <dgm:t>
        <a:bodyPr/>
        <a:lstStyle/>
        <a:p>
          <a:endParaRPr lang="ru-RU"/>
        </a:p>
      </dgm:t>
    </dgm:pt>
    <dgm:pt modelId="{8F7FB4EF-62C9-47CF-B22A-0B5C267272A7}" type="sibTrans" cxnId="{E0441DBC-1177-418A-83AE-0DCE178E899C}">
      <dgm:prSet/>
      <dgm:spPr/>
      <dgm:t>
        <a:bodyPr/>
        <a:lstStyle/>
        <a:p>
          <a:endParaRPr lang="ru-RU"/>
        </a:p>
      </dgm:t>
    </dgm:pt>
    <dgm:pt modelId="{8EFC5A77-6E7D-450F-9384-1E9D6A4D5640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Прогноз социально-экономического развития </a:t>
          </a:r>
          <a:r>
            <a: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Красновского сельского поселения Тарасовского </a:t>
          </a:r>
          <a:r>
            <a: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района на 2015-2017 годы</a:t>
          </a:r>
          <a:endParaRPr lang="ru-RU" sz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0CC3054-8EF7-48B5-9617-692D3F3A1805}" type="parTrans" cxnId="{7948D6DC-085D-4FA3-B69C-C625B1318F76}">
      <dgm:prSet/>
      <dgm:spPr/>
      <dgm:t>
        <a:bodyPr/>
        <a:lstStyle/>
        <a:p>
          <a:endParaRPr lang="ru-RU"/>
        </a:p>
      </dgm:t>
    </dgm:pt>
    <dgm:pt modelId="{D958899C-6BC4-484B-BC94-078B7B1C7D04}" type="sibTrans" cxnId="{7948D6DC-085D-4FA3-B69C-C625B1318F76}">
      <dgm:prSet/>
      <dgm:spPr/>
      <dgm:t>
        <a:bodyPr/>
        <a:lstStyle/>
        <a:p>
          <a:endParaRPr lang="ru-RU"/>
        </a:p>
      </dgm:t>
    </dgm:pt>
    <dgm:pt modelId="{C0EC7E88-BA1A-43D0-BBD3-F56BD0E40B73}" type="pres">
      <dgm:prSet presAssocID="{E545E29D-DD62-41A7-9A27-55D757AFB9B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62C16F-E6CF-4E0F-A188-5C8495C8EF20}" type="pres">
      <dgm:prSet presAssocID="{88E54C20-AEDF-4DE4-8141-D99DADEBF205}" presName="centerShape" presStyleLbl="node0" presStyleIdx="0" presStyleCnt="1" custScaleX="107154" custScaleY="131391"/>
      <dgm:spPr/>
      <dgm:t>
        <a:bodyPr/>
        <a:lstStyle/>
        <a:p>
          <a:endParaRPr lang="ru-RU"/>
        </a:p>
      </dgm:t>
    </dgm:pt>
    <dgm:pt modelId="{E81DC298-95F1-4C16-B23B-72D56A06EA14}" type="pres">
      <dgm:prSet presAssocID="{5455ACDF-60C5-4167-87A1-29BAE2611F9F}" presName="node" presStyleLbl="node1" presStyleIdx="0" presStyleCnt="4" custScaleX="274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4E11B6-6EB7-4B09-AFE6-CBB08C65068E}" type="pres">
      <dgm:prSet presAssocID="{5455ACDF-60C5-4167-87A1-29BAE2611F9F}" presName="dummy" presStyleCnt="0"/>
      <dgm:spPr/>
    </dgm:pt>
    <dgm:pt modelId="{E2241868-7F0A-4349-9C0A-91AA9DA88569}" type="pres">
      <dgm:prSet presAssocID="{8BED254E-C52A-435B-8AEF-9276B7C23FCD}" presName="sibTrans" presStyleLbl="sibTrans2D1" presStyleIdx="0" presStyleCnt="4"/>
      <dgm:spPr/>
      <dgm:t>
        <a:bodyPr/>
        <a:lstStyle/>
        <a:p>
          <a:endParaRPr lang="ru-RU"/>
        </a:p>
      </dgm:t>
    </dgm:pt>
    <dgm:pt modelId="{D16AF05E-A9D0-4B22-BD94-A572C9FED59E}" type="pres">
      <dgm:prSet presAssocID="{32577181-D210-4440-B4C4-2C31499A9FC9}" presName="node" presStyleLbl="node1" presStyleIdx="1" presStyleCnt="4" custScaleX="162230" custScaleY="120820" custRadScaleRad="104343" custRadScaleInc="29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2D305A-25D0-4223-9445-E4680330A237}" type="pres">
      <dgm:prSet presAssocID="{32577181-D210-4440-B4C4-2C31499A9FC9}" presName="dummy" presStyleCnt="0"/>
      <dgm:spPr/>
    </dgm:pt>
    <dgm:pt modelId="{A3CD22A2-FC00-412E-881B-3DAA514DB57E}" type="pres">
      <dgm:prSet presAssocID="{3A352F1C-685F-437C-B4DC-389D18335C9C}" presName="sibTrans" presStyleLbl="sibTrans2D1" presStyleIdx="1" presStyleCnt="4"/>
      <dgm:spPr/>
      <dgm:t>
        <a:bodyPr/>
        <a:lstStyle/>
        <a:p>
          <a:endParaRPr lang="ru-RU"/>
        </a:p>
      </dgm:t>
    </dgm:pt>
    <dgm:pt modelId="{57BF963C-E058-4AEB-BD4E-10EE11DEA837}" type="pres">
      <dgm:prSet presAssocID="{FDED49B2-9BC1-4499-9A39-CA1A64D4D91F}" presName="node" presStyleLbl="node1" presStyleIdx="2" presStyleCnt="4" custScaleX="216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42959D-1C87-4DE9-BF48-C5F1AE277B34}" type="pres">
      <dgm:prSet presAssocID="{FDED49B2-9BC1-4499-9A39-CA1A64D4D91F}" presName="dummy" presStyleCnt="0"/>
      <dgm:spPr/>
    </dgm:pt>
    <dgm:pt modelId="{CA8BA697-50D7-4A40-B433-CB97AC1CDBB8}" type="pres">
      <dgm:prSet presAssocID="{8F7FB4EF-62C9-47CF-B22A-0B5C267272A7}" presName="sibTrans" presStyleLbl="sibTrans2D1" presStyleIdx="2" presStyleCnt="4"/>
      <dgm:spPr/>
      <dgm:t>
        <a:bodyPr/>
        <a:lstStyle/>
        <a:p>
          <a:endParaRPr lang="ru-RU"/>
        </a:p>
      </dgm:t>
    </dgm:pt>
    <dgm:pt modelId="{9F3764D6-34C0-47AA-98E9-DDEFED2894A0}" type="pres">
      <dgm:prSet presAssocID="{8EFC5A77-6E7D-450F-9384-1E9D6A4D5640}" presName="node" presStyleLbl="node1" presStyleIdx="3" presStyleCnt="4" custScaleX="1495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1E64EB-CB9D-45AD-B81C-A600B6414EB9}" type="pres">
      <dgm:prSet presAssocID="{8EFC5A77-6E7D-450F-9384-1E9D6A4D5640}" presName="dummy" presStyleCnt="0"/>
      <dgm:spPr/>
    </dgm:pt>
    <dgm:pt modelId="{54FC7E48-B37F-4081-A237-3F0DC9EEC6AC}" type="pres">
      <dgm:prSet presAssocID="{D958899C-6BC4-484B-BC94-078B7B1C7D04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350ABDCD-0AE8-4DD2-95F5-F0BCFD6DEC88}" type="presOf" srcId="{8EFC5A77-6E7D-450F-9384-1E9D6A4D5640}" destId="{9F3764D6-34C0-47AA-98E9-DDEFED2894A0}" srcOrd="0" destOrd="0" presId="urn:microsoft.com/office/officeart/2005/8/layout/radial6"/>
    <dgm:cxn modelId="{A1CEB53B-641D-497B-8404-ECDCE7F46499}" type="presOf" srcId="{3A352F1C-685F-437C-B4DC-389D18335C9C}" destId="{A3CD22A2-FC00-412E-881B-3DAA514DB57E}" srcOrd="0" destOrd="0" presId="urn:microsoft.com/office/officeart/2005/8/layout/radial6"/>
    <dgm:cxn modelId="{A0E3C933-75D0-4FB8-A670-1EBC3576ED2D}" srcId="{E545E29D-DD62-41A7-9A27-55D757AFB9B7}" destId="{88E54C20-AEDF-4DE4-8141-D99DADEBF205}" srcOrd="0" destOrd="0" parTransId="{F447E71B-38D7-4EF6-99A0-01CB8D89ACD0}" sibTransId="{629A806B-0E51-4553-ABF4-8B0174B46B49}"/>
    <dgm:cxn modelId="{482CD76E-3541-408F-9B05-154319B98308}" type="presOf" srcId="{E545E29D-DD62-41A7-9A27-55D757AFB9B7}" destId="{C0EC7E88-BA1A-43D0-BBD3-F56BD0E40B73}" srcOrd="0" destOrd="0" presId="urn:microsoft.com/office/officeart/2005/8/layout/radial6"/>
    <dgm:cxn modelId="{F1C402D6-601D-4319-A3A2-D680FE849E8A}" type="presOf" srcId="{8BED254E-C52A-435B-8AEF-9276B7C23FCD}" destId="{E2241868-7F0A-4349-9C0A-91AA9DA88569}" srcOrd="0" destOrd="0" presId="urn:microsoft.com/office/officeart/2005/8/layout/radial6"/>
    <dgm:cxn modelId="{5C3BC65C-62B4-4AB4-B732-6A2AEFC550EA}" type="presOf" srcId="{FDED49B2-9BC1-4499-9A39-CA1A64D4D91F}" destId="{57BF963C-E058-4AEB-BD4E-10EE11DEA837}" srcOrd="0" destOrd="0" presId="urn:microsoft.com/office/officeart/2005/8/layout/radial6"/>
    <dgm:cxn modelId="{7948D6DC-085D-4FA3-B69C-C625B1318F76}" srcId="{88E54C20-AEDF-4DE4-8141-D99DADEBF205}" destId="{8EFC5A77-6E7D-450F-9384-1E9D6A4D5640}" srcOrd="3" destOrd="0" parTransId="{00CC3054-8EF7-48B5-9617-692D3F3A1805}" sibTransId="{D958899C-6BC4-484B-BC94-078B7B1C7D04}"/>
    <dgm:cxn modelId="{A20D9942-A971-4A59-83A7-8F08DDF7BD6D}" srcId="{88E54C20-AEDF-4DE4-8141-D99DADEBF205}" destId="{32577181-D210-4440-B4C4-2C31499A9FC9}" srcOrd="1" destOrd="0" parTransId="{975F5F54-8F33-4342-8B29-8F29F8D67DB4}" sibTransId="{3A352F1C-685F-437C-B4DC-389D18335C9C}"/>
    <dgm:cxn modelId="{32456CC0-CE5A-45C8-8B84-4B851CEFB27D}" type="presOf" srcId="{8F7FB4EF-62C9-47CF-B22A-0B5C267272A7}" destId="{CA8BA697-50D7-4A40-B433-CB97AC1CDBB8}" srcOrd="0" destOrd="0" presId="urn:microsoft.com/office/officeart/2005/8/layout/radial6"/>
    <dgm:cxn modelId="{C4CF7E9F-FBEB-4861-880E-D0A079A07CD1}" srcId="{88E54C20-AEDF-4DE4-8141-D99DADEBF205}" destId="{5455ACDF-60C5-4167-87A1-29BAE2611F9F}" srcOrd="0" destOrd="0" parTransId="{EE1E1E93-492B-4752-8771-29B7E012A160}" sibTransId="{8BED254E-C52A-435B-8AEF-9276B7C23FCD}"/>
    <dgm:cxn modelId="{ABB50D0A-DFEC-4710-8325-F78A1B82AA4A}" type="presOf" srcId="{D958899C-6BC4-484B-BC94-078B7B1C7D04}" destId="{54FC7E48-B37F-4081-A237-3F0DC9EEC6AC}" srcOrd="0" destOrd="0" presId="urn:microsoft.com/office/officeart/2005/8/layout/radial6"/>
    <dgm:cxn modelId="{E0441DBC-1177-418A-83AE-0DCE178E899C}" srcId="{88E54C20-AEDF-4DE4-8141-D99DADEBF205}" destId="{FDED49B2-9BC1-4499-9A39-CA1A64D4D91F}" srcOrd="2" destOrd="0" parTransId="{34D28E53-EFC3-45B4-B690-479F575FFEA3}" sibTransId="{8F7FB4EF-62C9-47CF-B22A-0B5C267272A7}"/>
    <dgm:cxn modelId="{42D86216-ABC7-43DD-B06F-0123D38A2195}" type="presOf" srcId="{32577181-D210-4440-B4C4-2C31499A9FC9}" destId="{D16AF05E-A9D0-4B22-BD94-A572C9FED59E}" srcOrd="0" destOrd="0" presId="urn:microsoft.com/office/officeart/2005/8/layout/radial6"/>
    <dgm:cxn modelId="{1C466A17-8F66-4C94-954F-FBAE3D3AA4A8}" type="presOf" srcId="{88E54C20-AEDF-4DE4-8141-D99DADEBF205}" destId="{C962C16F-E6CF-4E0F-A188-5C8495C8EF20}" srcOrd="0" destOrd="0" presId="urn:microsoft.com/office/officeart/2005/8/layout/radial6"/>
    <dgm:cxn modelId="{0839E9FF-82E3-4FE9-A787-B341ED6B8F9D}" type="presOf" srcId="{5455ACDF-60C5-4167-87A1-29BAE2611F9F}" destId="{E81DC298-95F1-4C16-B23B-72D56A06EA14}" srcOrd="0" destOrd="0" presId="urn:microsoft.com/office/officeart/2005/8/layout/radial6"/>
    <dgm:cxn modelId="{510B3D08-F60D-4256-BDE4-DE1D4C29B64C}" type="presParOf" srcId="{C0EC7E88-BA1A-43D0-BBD3-F56BD0E40B73}" destId="{C962C16F-E6CF-4E0F-A188-5C8495C8EF20}" srcOrd="0" destOrd="0" presId="urn:microsoft.com/office/officeart/2005/8/layout/radial6"/>
    <dgm:cxn modelId="{797ED069-E356-46D7-B25F-115D02200DCA}" type="presParOf" srcId="{C0EC7E88-BA1A-43D0-BBD3-F56BD0E40B73}" destId="{E81DC298-95F1-4C16-B23B-72D56A06EA14}" srcOrd="1" destOrd="0" presId="urn:microsoft.com/office/officeart/2005/8/layout/radial6"/>
    <dgm:cxn modelId="{D128022B-B7AE-4E97-9C99-88A83477D969}" type="presParOf" srcId="{C0EC7E88-BA1A-43D0-BBD3-F56BD0E40B73}" destId="{5E4E11B6-6EB7-4B09-AFE6-CBB08C65068E}" srcOrd="2" destOrd="0" presId="urn:microsoft.com/office/officeart/2005/8/layout/radial6"/>
    <dgm:cxn modelId="{4D07518B-4D8F-48EF-BF16-9AC3AC35D83A}" type="presParOf" srcId="{C0EC7E88-BA1A-43D0-BBD3-F56BD0E40B73}" destId="{E2241868-7F0A-4349-9C0A-91AA9DA88569}" srcOrd="3" destOrd="0" presId="urn:microsoft.com/office/officeart/2005/8/layout/radial6"/>
    <dgm:cxn modelId="{27F1FE02-798E-43E6-AA49-CAAF1D074D03}" type="presParOf" srcId="{C0EC7E88-BA1A-43D0-BBD3-F56BD0E40B73}" destId="{D16AF05E-A9D0-4B22-BD94-A572C9FED59E}" srcOrd="4" destOrd="0" presId="urn:microsoft.com/office/officeart/2005/8/layout/radial6"/>
    <dgm:cxn modelId="{D4B9B6E2-40B4-41D2-8EA2-B5BC7BD62433}" type="presParOf" srcId="{C0EC7E88-BA1A-43D0-BBD3-F56BD0E40B73}" destId="{D12D305A-25D0-4223-9445-E4680330A237}" srcOrd="5" destOrd="0" presId="urn:microsoft.com/office/officeart/2005/8/layout/radial6"/>
    <dgm:cxn modelId="{A6CA7A9D-69A6-4B29-9E07-2EEE7B8D7A01}" type="presParOf" srcId="{C0EC7E88-BA1A-43D0-BBD3-F56BD0E40B73}" destId="{A3CD22A2-FC00-412E-881B-3DAA514DB57E}" srcOrd="6" destOrd="0" presId="urn:microsoft.com/office/officeart/2005/8/layout/radial6"/>
    <dgm:cxn modelId="{1983559C-7E61-49EE-AF19-1F7644932085}" type="presParOf" srcId="{C0EC7E88-BA1A-43D0-BBD3-F56BD0E40B73}" destId="{57BF963C-E058-4AEB-BD4E-10EE11DEA837}" srcOrd="7" destOrd="0" presId="urn:microsoft.com/office/officeart/2005/8/layout/radial6"/>
    <dgm:cxn modelId="{851E2F53-8B8D-44B7-9539-B080A606C0C5}" type="presParOf" srcId="{C0EC7E88-BA1A-43D0-BBD3-F56BD0E40B73}" destId="{7C42959D-1C87-4DE9-BF48-C5F1AE277B34}" srcOrd="8" destOrd="0" presId="urn:microsoft.com/office/officeart/2005/8/layout/radial6"/>
    <dgm:cxn modelId="{F4150EB8-56A2-4FCE-B780-A759CF95DD13}" type="presParOf" srcId="{C0EC7E88-BA1A-43D0-BBD3-F56BD0E40B73}" destId="{CA8BA697-50D7-4A40-B433-CB97AC1CDBB8}" srcOrd="9" destOrd="0" presId="urn:microsoft.com/office/officeart/2005/8/layout/radial6"/>
    <dgm:cxn modelId="{F1C50255-6137-4001-9376-D347659BDB71}" type="presParOf" srcId="{C0EC7E88-BA1A-43D0-BBD3-F56BD0E40B73}" destId="{9F3764D6-34C0-47AA-98E9-DDEFED2894A0}" srcOrd="10" destOrd="0" presId="urn:microsoft.com/office/officeart/2005/8/layout/radial6"/>
    <dgm:cxn modelId="{56954CAB-2493-4FDC-898B-0E708C45EDC0}" type="presParOf" srcId="{C0EC7E88-BA1A-43D0-BBD3-F56BD0E40B73}" destId="{281E64EB-CB9D-45AD-B81C-A600B6414EB9}" srcOrd="11" destOrd="0" presId="urn:microsoft.com/office/officeart/2005/8/layout/radial6"/>
    <dgm:cxn modelId="{1742F98B-4672-4360-BA2B-B0B377538F05}" type="presParOf" srcId="{C0EC7E88-BA1A-43D0-BBD3-F56BD0E40B73}" destId="{54FC7E48-B37F-4081-A237-3F0DC9EEC6AC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FC7E48-B37F-4081-A237-3F0DC9EEC6AC}">
      <dsp:nvSpPr>
        <dsp:cNvPr id="0" name=""/>
        <dsp:cNvSpPr/>
      </dsp:nvSpPr>
      <dsp:spPr>
        <a:xfrm>
          <a:off x="1837966" y="674354"/>
          <a:ext cx="4491704" cy="4491704"/>
        </a:xfrm>
        <a:prstGeom prst="blockArc">
          <a:avLst>
            <a:gd name="adj1" fmla="val 10800000"/>
            <a:gd name="adj2" fmla="val 162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8BA697-50D7-4A40-B433-CB97AC1CDBB8}">
      <dsp:nvSpPr>
        <dsp:cNvPr id="0" name=""/>
        <dsp:cNvSpPr/>
      </dsp:nvSpPr>
      <dsp:spPr>
        <a:xfrm>
          <a:off x="1837966" y="674354"/>
          <a:ext cx="4491704" cy="4491704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CD22A2-FC00-412E-881B-3DAA514DB57E}">
      <dsp:nvSpPr>
        <dsp:cNvPr id="0" name=""/>
        <dsp:cNvSpPr/>
      </dsp:nvSpPr>
      <dsp:spPr>
        <a:xfrm>
          <a:off x="1933218" y="676423"/>
          <a:ext cx="4491704" cy="4491704"/>
        </a:xfrm>
        <a:prstGeom prst="blockArc">
          <a:avLst>
            <a:gd name="adj1" fmla="val 52596"/>
            <a:gd name="adj2" fmla="val 5549316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241868-7F0A-4349-9C0A-91AA9DA88569}">
      <dsp:nvSpPr>
        <dsp:cNvPr id="0" name=""/>
        <dsp:cNvSpPr/>
      </dsp:nvSpPr>
      <dsp:spPr>
        <a:xfrm>
          <a:off x="1933285" y="672282"/>
          <a:ext cx="4491704" cy="4491704"/>
        </a:xfrm>
        <a:prstGeom prst="blockArc">
          <a:avLst>
            <a:gd name="adj1" fmla="val 16050578"/>
            <a:gd name="adj2" fmla="val 59086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62C16F-E6CF-4E0F-A188-5C8495C8EF20}">
      <dsp:nvSpPr>
        <dsp:cNvPr id="0" name=""/>
        <dsp:cNvSpPr/>
      </dsp:nvSpPr>
      <dsp:spPr>
        <a:xfrm>
          <a:off x="2975324" y="1560983"/>
          <a:ext cx="2216987" cy="2718445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Основа формирования проекта бюджета </a:t>
          </a:r>
          <a:r>
            <a:rPr lang="ru-RU" sz="16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Красновского сельского поселения Тарасовского </a:t>
          </a:r>
          <a:r>
            <a:rPr lang="ru-RU" sz="16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района на 2015 год и плановый период 2016 и 2017 годов</a:t>
          </a:r>
          <a:endParaRPr lang="ru-RU" sz="16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99994" y="1959090"/>
        <a:ext cx="1567647" cy="1922231"/>
      </dsp:txXfrm>
    </dsp:sp>
    <dsp:sp modelId="{E81DC298-95F1-4C16-B23B-72D56A06EA14}">
      <dsp:nvSpPr>
        <dsp:cNvPr id="0" name=""/>
        <dsp:cNvSpPr/>
      </dsp:nvSpPr>
      <dsp:spPr>
        <a:xfrm>
          <a:off x="2097435" y="2351"/>
          <a:ext cx="3972766" cy="1448281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Бюджетное послание Президента РФ от 13 июня 2013 года «О бюджетной политике в 2014-2016 годах»</a:t>
          </a:r>
          <a:endParaRPr lang="ru-RU" sz="12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79233" y="214447"/>
        <a:ext cx="2809170" cy="1024089"/>
      </dsp:txXfrm>
    </dsp:sp>
    <dsp:sp modelId="{D16AF05E-A9D0-4B22-BD94-A572C9FED59E}">
      <dsp:nvSpPr>
        <dsp:cNvPr id="0" name=""/>
        <dsp:cNvSpPr/>
      </dsp:nvSpPr>
      <dsp:spPr>
        <a:xfrm>
          <a:off x="5197754" y="2080929"/>
          <a:ext cx="2349547" cy="1749813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Основные направления бюджетной и налоговой политики </a:t>
          </a:r>
          <a:r>
            <a:rPr lang="ru-RU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Красновского сельского поселения </a:t>
          </a:r>
          <a:r>
            <a:rPr lang="ru-RU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на 2015-2017 </a:t>
          </a:r>
          <a:r>
            <a:rPr lang="ru-RU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годы Постановление АКСП </a:t>
          </a:r>
          <a:r>
            <a:rPr lang="ru-RU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от </a:t>
          </a:r>
          <a:r>
            <a:rPr lang="ru-RU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16.10.2014 </a:t>
          </a:r>
          <a:r>
            <a:rPr lang="ru-RU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№ </a:t>
          </a:r>
          <a:r>
            <a:rPr lang="ru-RU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66 </a:t>
          </a:r>
          <a:endParaRPr lang="ru-RU" sz="12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541837" y="2337183"/>
        <a:ext cx="1661381" cy="1237305"/>
      </dsp:txXfrm>
    </dsp:sp>
    <dsp:sp modelId="{57BF963C-E058-4AEB-BD4E-10EE11DEA837}">
      <dsp:nvSpPr>
        <dsp:cNvPr id="0" name=""/>
        <dsp:cNvSpPr/>
      </dsp:nvSpPr>
      <dsp:spPr>
        <a:xfrm>
          <a:off x="2514120" y="4389779"/>
          <a:ext cx="3139396" cy="1448281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Муниципальные программы </a:t>
          </a:r>
          <a:r>
            <a:rPr lang="ru-RU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Красновского сельского поселения</a:t>
          </a:r>
          <a:endParaRPr lang="ru-RU" sz="12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73874" y="4601875"/>
        <a:ext cx="2219888" cy="1024089"/>
      </dsp:txXfrm>
    </dsp:sp>
    <dsp:sp modelId="{9F3764D6-34C0-47AA-98E9-DDEFED2894A0}">
      <dsp:nvSpPr>
        <dsp:cNvPr id="0" name=""/>
        <dsp:cNvSpPr/>
      </dsp:nvSpPr>
      <dsp:spPr>
        <a:xfrm>
          <a:off x="807456" y="2196065"/>
          <a:ext cx="2165296" cy="1448281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Прогноз социально-экономического развития </a:t>
          </a:r>
          <a:r>
            <a:rPr lang="ru-RU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Красновского сельского поселения Тарасовского </a:t>
          </a:r>
          <a:r>
            <a:rPr lang="ru-RU" sz="1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района на 2015-2017 годы</a:t>
          </a:r>
          <a:endParaRPr lang="ru-RU" sz="12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24556" y="2408161"/>
        <a:ext cx="1531096" cy="10240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8DF38-9E36-4C3B-9517-345BD22E9B34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5C209-719A-400B-8F0B-222562DAE0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25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E1FF2-68E0-4C80-BC11-2C00D1E75828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97110-6AA5-4FFA-8EE8-74D3B1B4A8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618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2124" y="1918447"/>
            <a:ext cx="8419605" cy="3544667"/>
          </a:xfr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бюджета </a:t>
            </a:r>
            <a:r>
              <a:rPr lang="ru-RU" dirty="0" smtClean="0"/>
              <a:t>КРАСНОВСКОГО СЕЛЬСКОГО ПОСЕЛЕНИЯ Тарасовского </a:t>
            </a:r>
            <a:r>
              <a:rPr lang="ru-RU" dirty="0" smtClean="0"/>
              <a:t>района на 2015 год и плановый период 2016 и 2017 годов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33400" y="228600"/>
            <a:ext cx="8305800" cy="172243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500" b="1" dirty="0" smtClean="0">
                <a:latin typeface="Times New Roman" pitchFamily="18" charset="0"/>
              </a:rPr>
              <a:t>Расходы бюджета </a:t>
            </a:r>
            <a:endParaRPr lang="ru-RU" sz="3500" b="1" dirty="0" smtClean="0">
              <a:latin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500" b="1" dirty="0" smtClean="0">
                <a:latin typeface="Times New Roman" pitchFamily="18" charset="0"/>
              </a:rPr>
              <a:t>Красновского сельского поселения</a:t>
            </a:r>
            <a:endParaRPr lang="en-US" sz="3500" b="1" dirty="0" smtClean="0">
              <a:latin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500" b="1" dirty="0" smtClean="0">
                <a:latin typeface="Times New Roman" pitchFamily="18" charset="0"/>
              </a:rPr>
              <a:t>Тарасовского района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1933945"/>
              </p:ext>
            </p:extLst>
          </p:nvPr>
        </p:nvGraphicFramePr>
        <p:xfrm>
          <a:off x="584200" y="2001838"/>
          <a:ext cx="8113713" cy="4424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343823"/>
              </p:ext>
            </p:extLst>
          </p:nvPr>
        </p:nvGraphicFramePr>
        <p:xfrm>
          <a:off x="1568823" y="233082"/>
          <a:ext cx="6086801" cy="889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6801"/>
              </a:tblGrid>
              <a:tr h="88959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Перечень муниципальных программ</a:t>
                      </a:r>
                    </a:p>
                    <a:p>
                      <a:pPr algn="ctr"/>
                      <a:r>
                        <a:rPr lang="ru-RU" dirty="0" smtClean="0"/>
                        <a:t>на 2015-2017</a:t>
                      </a:r>
                      <a:r>
                        <a:rPr lang="ru-RU" baseline="0" dirty="0" smtClean="0"/>
                        <a:t> год</a:t>
                      </a:r>
                      <a:endParaRPr lang="ru-RU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125506" y="1452282"/>
            <a:ext cx="2958353" cy="125505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Обеспечение качественными жилищно-коммунальными услугами населения Красновского сельского поселения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316941" y="1452282"/>
            <a:ext cx="2223248" cy="125505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Обеспечение общественного порядка и противодействие преступности</a:t>
            </a:r>
            <a:endParaRPr lang="ru-RU" sz="12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602942" y="1452282"/>
            <a:ext cx="3208550" cy="125505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Защита населения и территории от чрезвычайных ситуаций, обеспечение пожарной безопасности людей на водных объектах</a:t>
            </a:r>
            <a:endParaRPr lang="ru-RU" sz="12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832846" y="2850776"/>
            <a:ext cx="2976283" cy="11833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Охрана окружающей среды и рациональное природопользование</a:t>
            </a:r>
            <a:endParaRPr lang="ru-RU" sz="12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316941" y="4177552"/>
            <a:ext cx="2223246" cy="115644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Развитие транспортной системы</a:t>
            </a:r>
            <a:endParaRPr lang="ru-RU" sz="12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149788" y="2850776"/>
            <a:ext cx="2277037" cy="11833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Развитие физической культуры и спорта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76518" y="2850776"/>
            <a:ext cx="2115669" cy="11833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Развитие </a:t>
            </a:r>
            <a:r>
              <a:rPr lang="ru-RU" sz="1200" dirty="0" smtClean="0"/>
              <a:t>культуры и туризма</a:t>
            </a:r>
            <a:endParaRPr lang="ru-RU" sz="1200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024281" y="4177552"/>
            <a:ext cx="2977215" cy="115644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err="1" smtClean="0"/>
              <a:t>Энергоэффективность</a:t>
            </a:r>
            <a:r>
              <a:rPr lang="ru-RU" sz="1200" dirty="0" smtClean="0"/>
              <a:t> и развитие энергетики</a:t>
            </a:r>
            <a:endParaRPr lang="ru-RU" sz="1200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13756" y="4177553"/>
            <a:ext cx="2619090" cy="115644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Информационное общество</a:t>
            </a:r>
            <a:endParaRPr lang="ru-RU" sz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itchFamily="18" charset="0"/>
              </a:rPr>
              <a:t>Объем муниципальных программ в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itchFamily="18" charset="0"/>
              </a:rPr>
              <a:t>общем объеме расходов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5218839"/>
              </p:ext>
            </p:extLst>
          </p:nvPr>
        </p:nvGraphicFramePr>
        <p:xfrm>
          <a:off x="584200" y="2001838"/>
          <a:ext cx="8113713" cy="4424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5096" y="457199"/>
            <a:ext cx="2030681" cy="896587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367675"/>
              </p:ext>
            </p:extLst>
          </p:nvPr>
        </p:nvGraphicFramePr>
        <p:xfrm>
          <a:off x="427038" y="285750"/>
          <a:ext cx="8259762" cy="5840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бюджета 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2015 год и на плановый период 201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201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годов направлен  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решение следующих ключевых задач: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61257" y="1600200"/>
          <a:ext cx="8425543" cy="4586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5543"/>
              </a:tblGrid>
              <a:tr h="11467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11467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11467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11467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163784" y="4120738"/>
            <a:ext cx="6590804" cy="91440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Повышение роли бюджетной политики для поддержки экономического роста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360717" y="188995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021277" y="1769423"/>
            <a:ext cx="7184571" cy="91440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Обеспечение устойчивости и сбалансированности бюджетной системы в целях гарантированного исполнения действующих и принимаемых расходных обязательств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14401" y="2873829"/>
            <a:ext cx="7137070" cy="938151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Повышение эффективности бюджетной политики, в том числе за счет роста эффективности бюджетных расходов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223159" y="5213269"/>
            <a:ext cx="6531428" cy="91440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Повышение прозрачности и открытости бюджетного процесса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Доходы бюджета </a:t>
            </a:r>
            <a:r>
              <a:rPr lang="ru-RU" sz="2000" dirty="0" smtClean="0"/>
              <a:t>КРАСНОВСКОГО СЕЛЬСКОГО ПОСЕЛЕНИЯ Тарасовского </a:t>
            </a:r>
            <a:r>
              <a:rPr lang="ru-RU" sz="2000" dirty="0" smtClean="0"/>
              <a:t>района на 2015 год предусмотрены </a:t>
            </a:r>
            <a:br>
              <a:rPr lang="ru-RU" sz="2000" dirty="0" smtClean="0"/>
            </a:br>
            <a:r>
              <a:rPr lang="ru-RU" sz="2000" dirty="0" smtClean="0"/>
              <a:t>в сумме </a:t>
            </a:r>
            <a:r>
              <a:rPr lang="ru-RU" sz="2000" dirty="0" smtClean="0"/>
              <a:t>14 921,7 </a:t>
            </a:r>
            <a:r>
              <a:rPr lang="ru-RU" sz="2000" dirty="0" smtClean="0"/>
              <a:t>тыс. рублей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4384" y="1650671"/>
            <a:ext cx="2802577" cy="128253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Налог на прибыль, доходы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2 823,0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345" y="1650671"/>
            <a:ext cx="2101932" cy="125680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Налоги на товары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3 </a:t>
            </a:r>
            <a:r>
              <a:rPr lang="ru-RU" dirty="0" smtClean="0">
                <a:solidFill>
                  <a:schemeClr val="tx1"/>
                </a:solidFill>
              </a:rPr>
              <a:t>584,3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22894" y="1650671"/>
            <a:ext cx="2166084" cy="13419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Налог </a:t>
            </a:r>
            <a:r>
              <a:rPr lang="ru-RU" dirty="0">
                <a:solidFill>
                  <a:schemeClr val="tx1"/>
                </a:solidFill>
              </a:rPr>
              <a:t>на совокупный доход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1 096,5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2622" y="3206336"/>
            <a:ext cx="2788723" cy="10450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Налоги на имущество   4 534,9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36524" y="3226127"/>
            <a:ext cx="2230581" cy="10252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доходы от продажи активов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1,3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6894" y="4605648"/>
            <a:ext cx="1983179" cy="116576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Штрафы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2,7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12675" y="4500748"/>
            <a:ext cx="2006930" cy="125878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Безвозмездные поступления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164,9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06981" y="3158836"/>
            <a:ext cx="2030680" cy="109253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Государственная пошлина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24,1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182586" y="4595751"/>
            <a:ext cx="2755075" cy="13775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Доходы от использования имущества</a:t>
            </a:r>
          </a:p>
          <a:p>
            <a:pPr algn="ctr"/>
            <a:r>
              <a:rPr lang="ru-RU" dirty="0" smtClean="0"/>
              <a:t>2 690,0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35106" y="0"/>
            <a:ext cx="8271107" cy="1048871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Поступление собственных доходов в бюджет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КРАСНОВСКОГО СЕЛЬСКОГО ПОСЕЛЕНИЯ Тарасовского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района  в 2015 году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16760624"/>
              </p:ext>
            </p:extLst>
          </p:nvPr>
        </p:nvGraphicFramePr>
        <p:xfrm>
          <a:off x="695325" y="1176337"/>
          <a:ext cx="8448675" cy="5525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178330951"/>
              </p:ext>
            </p:extLst>
          </p:nvPr>
        </p:nvGraphicFramePr>
        <p:xfrm>
          <a:off x="890649" y="938151"/>
          <a:ext cx="7540831" cy="5771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defRPr/>
            </a:pPr>
            <a:r>
              <a:rPr lang="ru-RU" b="1" dirty="0" smtClean="0">
                <a:latin typeface="Times New Roman" pitchFamily="18" charset="0"/>
              </a:rPr>
              <a:t>Поступления в бюджет </a:t>
            </a:r>
            <a:r>
              <a:rPr lang="ru-RU" b="1" dirty="0" smtClean="0">
                <a:latin typeface="Times New Roman" pitchFamily="18" charset="0"/>
              </a:rPr>
              <a:t>КРАСНОВСКОГО СЕЛЬСКОГО ПОСЕЛЕНИЯ Тарасовского </a:t>
            </a:r>
            <a:r>
              <a:rPr lang="ru-RU" b="1" dirty="0" smtClean="0">
                <a:latin typeface="Times New Roman" pitchFamily="18" charset="0"/>
              </a:rPr>
              <a:t>района</a:t>
            </a:r>
            <a:endParaRPr lang="ru-RU" b="1" cap="none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0030987"/>
              </p:ext>
            </p:extLst>
          </p:nvPr>
        </p:nvGraphicFramePr>
        <p:xfrm>
          <a:off x="620059" y="1992873"/>
          <a:ext cx="8113713" cy="4424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446" y="259976"/>
            <a:ext cx="8597153" cy="1035424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«бюджет развития» </a:t>
            </a:r>
            <a:r>
              <a:rPr lang="ru-RU" sz="2000" dirty="0" smtClean="0"/>
              <a:t>КРАСНОВСКОГО СЕЛЬСКОГО ПОСЕЛЕНИЯ </a:t>
            </a:r>
            <a:br>
              <a:rPr lang="ru-RU" sz="2000" dirty="0" smtClean="0"/>
            </a:br>
            <a:r>
              <a:rPr lang="ru-RU" sz="2000" dirty="0" smtClean="0"/>
              <a:t>Тарасовского </a:t>
            </a:r>
            <a:r>
              <a:rPr lang="ru-RU" sz="2000" dirty="0" smtClean="0"/>
              <a:t>района на 2015 год </a:t>
            </a:r>
            <a:br>
              <a:rPr lang="ru-RU" sz="2000" dirty="0" smtClean="0"/>
            </a:br>
            <a:r>
              <a:rPr lang="ru-RU" sz="2000" dirty="0" smtClean="0"/>
              <a:t>16 161,7 </a:t>
            </a:r>
            <a:r>
              <a:rPr lang="ru-RU" sz="2000" dirty="0" smtClean="0"/>
              <a:t>тыс. рублей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423564" cy="498070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9392" y="1733797"/>
            <a:ext cx="2493818" cy="134191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Общегосударственные вопросы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7 096,4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77591" y="1733797"/>
            <a:ext cx="2361210" cy="13696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Национальная оборона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164,7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93182" y="1733797"/>
            <a:ext cx="2697675" cy="13775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Национальная безопасность и правоохранительная деятельность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84,0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5747" y="3241963"/>
            <a:ext cx="2444336" cy="121128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Национальная экономика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4 194,2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00398" y="3237015"/>
            <a:ext cx="2519083" cy="125185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Жилищно-коммунальное хозяйство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1 087,0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30687" y="3241963"/>
            <a:ext cx="2431992" cy="12469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Культура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3 356,9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01271" y="4793674"/>
            <a:ext cx="3105047" cy="107820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Физическая культура и спорт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177,0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4793674"/>
            <a:ext cx="3155576" cy="107820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>
                <a:solidFill>
                  <a:schemeClr val="tx1"/>
                </a:solidFill>
              </a:rPr>
              <a:t>Межбюджетные трансферты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1,5</a:t>
            </a:r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0255" y="304800"/>
            <a:ext cx="6772428" cy="637309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Доля расходов бюджета </a:t>
            </a:r>
            <a:r>
              <a:rPr lang="ru-RU" sz="2000" dirty="0" smtClean="0"/>
              <a:t>КРАСНОВСКОГО СЕЛЬСКОГО ПОСЕЛЕНИЯ Тарасовского </a:t>
            </a:r>
            <a:r>
              <a:rPr lang="ru-RU" sz="2000" dirty="0" smtClean="0"/>
              <a:t>района на 2015 год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4881452"/>
              </p:ext>
            </p:extLst>
          </p:nvPr>
        </p:nvGraphicFramePr>
        <p:xfrm>
          <a:off x="0" y="1066800"/>
          <a:ext cx="8742217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787</TotalTime>
  <Words>310</Words>
  <Application>Microsoft Office PowerPoint</Application>
  <PresentationFormat>Экран (4:3)</PresentationFormat>
  <Paragraphs>69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ПРОЕКТ бюджета КРАСНОВСКОГО СЕЛЬСКОГО ПОСЕЛЕНИЯ Тарасовского района на 2015 год и плановый период 2016 и 2017 годов</vt:lpstr>
      <vt:lpstr>Презентация PowerPoint</vt:lpstr>
      <vt:lpstr>Проект бюджета  на 2015 год и на плановый период 2016 и 2017 годов направлен   на решение следующих ключевых задач:</vt:lpstr>
      <vt:lpstr>Доходы бюджета КРАСНОВСКОГО СЕЛЬСКОГО ПОСЕЛЕНИЯ Тарасовского района на 2015 год предусмотрены  в сумме 14 921,7 тыс. рублей</vt:lpstr>
      <vt:lpstr>Поступление собственных доходов в бюджет  КРАСНОВСКОГО СЕЛЬСКОГО ПОСЕЛЕНИЯ Тарасовского района  в 2015 году</vt:lpstr>
      <vt:lpstr>Презентация PowerPoint</vt:lpstr>
      <vt:lpstr>Поступления в бюджет КРАСНОВСКОГО СЕЛЬСКОГО ПОСЕЛЕНИЯ Тарасовского района</vt:lpstr>
      <vt:lpstr>«бюджет развития» КРАСНОВСКОГО СЕЛЬСКОГО ПОСЕЛЕНИЯ  Тарасовского района на 2015 год  16 161,7 тыс. рублей</vt:lpstr>
      <vt:lpstr>Доля расходов бюджета КРАСНОВСКОГО СЕЛЬСКОГО ПОСЕЛЕНИЯ Тарасовского района на 2015 год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бюджета Красновского сельского поселения Тарасовского района на 2015-2017 годы</dc:title>
  <dc:creator>Людмила Лаврухина</dc:creator>
  <cp:lastModifiedBy>Finans</cp:lastModifiedBy>
  <cp:revision>130</cp:revision>
  <cp:lastPrinted>2015-05-13T10:46:24Z</cp:lastPrinted>
  <dcterms:created xsi:type="dcterms:W3CDTF">2014-05-06T10:06:48Z</dcterms:created>
  <dcterms:modified xsi:type="dcterms:W3CDTF">2015-05-13T10:50:20Z</dcterms:modified>
</cp:coreProperties>
</file>